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69" r:id="rId13"/>
    <p:sldId id="264" r:id="rId14"/>
    <p:sldId id="268" r:id="rId15"/>
    <p:sldId id="270" r:id="rId16"/>
    <p:sldId id="26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063" autoAdjust="0"/>
  </p:normalViewPr>
  <p:slideViewPr>
    <p:cSldViewPr snapToGrid="0" snapToObjects="1">
      <p:cViewPr>
        <p:scale>
          <a:sx n="67" d="100"/>
          <a:sy n="67" d="100"/>
        </p:scale>
        <p:origin x="-226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F54B-E0ED-E14C-B663-34AF63EF0FA4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6CFF-27CC-D348-A27D-2FD53C66C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forget to thank LPCC!!!!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we want to find</a:t>
            </a:r>
            <a:r>
              <a:rPr lang="en-US" baseline="0" dirty="0" smtClean="0"/>
              <a:t> out</a:t>
            </a:r>
            <a:r>
              <a:rPr lang="en-US" dirty="0" smtClean="0"/>
              <a:t>?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 Look at psych flex and cognitive fusion as predictors of criminal recidivism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any other psychological factors related to reoffending.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dirty="0" smtClean="0"/>
              <a:t>PARTICIPANTS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Criminal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offenders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receiving court mandated services from LPCC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REHAB, </a:t>
            </a:r>
            <a:r>
              <a:rPr lang="en-US" sz="1200" b="0" u="none" kern="1200" dirty="0" smtClean="0">
                <a:solidFill>
                  <a:srgbClr val="F22A0E"/>
                </a:solidFill>
                <a:effectLst/>
                <a:latin typeface="+mn-lt"/>
                <a:ea typeface="+mn-ea"/>
                <a:cs typeface="+mn-cs"/>
              </a:rPr>
              <a:t>Intensive</a:t>
            </a:r>
            <a:r>
              <a:rPr lang="en-US" sz="1200" b="0" u="none" kern="1200" baseline="0" dirty="0" smtClean="0">
                <a:solidFill>
                  <a:srgbClr val="F22A0E"/>
                </a:solidFill>
                <a:effectLst/>
                <a:latin typeface="+mn-lt"/>
                <a:ea typeface="+mn-ea"/>
                <a:cs typeface="+mn-cs"/>
              </a:rPr>
              <a:t> outpatient treatment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Day Report Programs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included 21 M, 10 F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ranged from 18-60 with mean age of 32.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</a:p>
          <a:p>
            <a:pPr marL="457200" lvl="1" indent="0">
              <a:buFont typeface="Arial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participant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filled out 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questionnaires: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Acceptance and Action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Quest-II- psych inflexibility ---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Emotions cause difficulty with my life.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 Fusion Quest,----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“I struggle with my thoughts.: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Self-Appraisal Quest 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self-report, measures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following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tendencies</a:t>
            </a:r>
          </a:p>
          <a:p>
            <a:pPr marL="1543050" lvl="3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history</a:t>
            </a:r>
          </a:p>
          <a:p>
            <a:pPr marL="1543050" lvl="3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Antisocial personality problems</a:t>
            </a:r>
          </a:p>
          <a:p>
            <a:pPr marL="1543050" lvl="3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abuse</a:t>
            </a:r>
          </a:p>
          <a:p>
            <a:pPr marL="1543050" lvl="3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problems</a:t>
            </a:r>
          </a:p>
          <a:p>
            <a:pPr marL="1543050" lvl="3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</a:t>
            </a:r>
          </a:p>
          <a:p>
            <a:pPr marL="1543050" lvl="3" indent="-17145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Lafayette Parish Sheriff's Office employees will track and report re-offenses to us using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participants’ #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one-month, three-months, and six-month intervals for five years.  </a:t>
            </a:r>
          </a:p>
          <a:p>
            <a:pPr marL="628650" lvl="1" indent="-17145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Sample AAQ-II mean: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19.15</a:t>
            </a: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AAQ-II standardized mean: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18.51</a:t>
            </a: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It is possible that So many more pressing practical issues in their life that perhaps negative emotions and thoughts don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 appear to have much salience. So many other 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stiumili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that are so apparent and readily available for explanation of behavior and problems.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Results</a:t>
            </a:r>
          </a:p>
          <a:p>
            <a:endParaRPr lang="en-US" dirty="0" smtClean="0"/>
          </a:p>
          <a:p>
            <a:r>
              <a:rPr lang="en-US" dirty="0" smtClean="0"/>
              <a:t>Men show higher risk</a:t>
            </a:r>
            <a:r>
              <a:rPr lang="en-US" baseline="0" dirty="0" smtClean="0"/>
              <a:t> of recidivism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Conduct </a:t>
            </a:r>
            <a:r>
              <a:rPr lang="en-US" dirty="0" err="1" smtClean="0"/>
              <a:t>prob</a:t>
            </a:r>
            <a:r>
              <a:rPr lang="en-US" dirty="0" smtClean="0"/>
              <a:t> (p= .0054)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Criminal</a:t>
            </a:r>
            <a:r>
              <a:rPr lang="en-US" baseline="0" dirty="0" smtClean="0"/>
              <a:t> tendencies (p= .0071)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Criminal history (p= . 0329)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Antisocial associates (p= . 0405)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Younger</a:t>
            </a:r>
            <a:r>
              <a:rPr lang="en-US" baseline="0" dirty="0" smtClean="0"/>
              <a:t> offenders showed higher risk of recidivism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Anger (p= .0206)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SAQ (p= .0001)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Conduct problems (p&lt;.0001)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Criminal history (p=.0043)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7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our follow-up results, we found that c</a:t>
            </a:r>
            <a:r>
              <a:rPr lang="en-US" dirty="0" smtClean="0"/>
              <a:t>ognitive</a:t>
            </a:r>
            <a:r>
              <a:rPr lang="en-US" baseline="0" dirty="0" smtClean="0"/>
              <a:t> fusion was the only trending predictor of actual recidivism (p= .06)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Why did CFQ predict actual recidivism and not risk of recidivism as measured by SAQ? Poor self-awareness?  Those that are fused are so entangled with their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minding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that they are unable to even see what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s going on with their verbal relations. Unable to step back and observe it. Prevented from seeing real-world consequences too. So they should be poor at answering questions that pertain to criminal history and consequences of behavior. </a:t>
            </a:r>
          </a:p>
          <a:p>
            <a:pPr>
              <a:lnSpc>
                <a:spcPct val="100000"/>
              </a:lnSpc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Individuals who are fused tend to engage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repeatedly 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ineffective sets of strategies because to them they appear to be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right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or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fair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despite negative real-world consequences. Want to change, but unwilling to change their basic approach because their approach is invisible to them. Imprisoned by the rules originating in their own mind.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A context that supports giving verbal reasons for behavior tends to increase fusion, which is probably why reason givers are harder to 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2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Larger sample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More</a:t>
            </a:r>
            <a:r>
              <a:rPr lang="en-US" baseline="0" dirty="0" smtClean="0"/>
              <a:t> and different measurements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AAQ-II---- 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criminals learn to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tough it out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and deny emotions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Emotions cause difficulty with my life.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No response could mean I have negative emotions but I am still able to live a fulfilling life OR a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no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could mean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I DON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 HAVE NEGATIVE EMOTIONS. I DON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 FEEL SAD.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–  so inflexible they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ve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learned to suppress, and they are unaware of these emotions. OR it could mean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NEGATIVE EMOTIONS DON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 BOTHER ME.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– so inflexible that they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re unaware of their inflexibility.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SAQ, a questionnaire designed to predict recidivism, did not even predict recidivism. It actually predicted in the opposite direction! 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>
                <a:latin typeface="Calibri" charset="0"/>
                <a:cs typeface="Calibri" charset="0"/>
                <a:sym typeface="Calibri" charset="0"/>
              </a:rPr>
              <a:t>Tested every subscale- none predicted recidivism in our sample.</a:t>
            </a: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endParaRPr lang="en-US" baseline="0" dirty="0" smtClean="0"/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  <a:p>
            <a:pPr marL="457200" lvl="1" indent="0">
              <a:buFont typeface="Arial"/>
              <a:buNone/>
            </a:pPr>
            <a:r>
              <a:rPr lang="en-US" baseline="0" dirty="0" smtClean="0"/>
              <a:t>Hope that incorporating psych flex will </a:t>
            </a:r>
          </a:p>
          <a:p>
            <a:pPr marL="457200" lvl="1" indent="0">
              <a:buFont typeface="Arial"/>
              <a:buNone/>
            </a:pPr>
            <a:r>
              <a:rPr lang="en-US" baseline="0" dirty="0" smtClean="0"/>
              <a:t>Help offenders rather embrace experiences rather than push them or </a:t>
            </a:r>
            <a:r>
              <a:rPr lang="en-US" baseline="0" dirty="0" err="1" smtClean="0"/>
              <a:t>supress</a:t>
            </a:r>
            <a:r>
              <a:rPr lang="en-US" baseline="0" dirty="0" smtClean="0"/>
              <a:t> them in hopes that their values and goals </a:t>
            </a: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7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Nationally, 1 out of every 100 persons is in jail or prison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Louisiana ranks number one in incarceration not only in the US, but in the entire world per capita</a:t>
            </a:r>
            <a:r>
              <a:rPr lang="en-US" baseline="0" dirty="0" smtClean="0"/>
              <a:t> with </a:t>
            </a:r>
            <a:r>
              <a:rPr lang="en-US" dirty="0" smtClean="0"/>
              <a:t>one out of every 55 persons being incarcerated.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 1994 recidivism study estimated that within 3 years, </a:t>
            </a:r>
            <a:r>
              <a:rPr lang="en-US" b="1" dirty="0" smtClean="0"/>
              <a:t>51.8% </a:t>
            </a:r>
            <a:r>
              <a:rPr lang="en-US" dirty="0" smtClean="0"/>
              <a:t>of those released would be back</a:t>
            </a:r>
            <a:r>
              <a:rPr lang="en-US" baseline="0" dirty="0" smtClean="0"/>
              <a:t> in prison for committing a new crime or the same crime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 it’s easy to see why incarceration and reoffending are among the criminal justice system’s most pressing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637,000 offenders were released</a:t>
            </a:r>
            <a:r>
              <a:rPr lang="en-US" baseline="0" dirty="0" smtClean="0"/>
              <a:t> from prison in 2012.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recently released from incarceration face various difficulties, including trouble finding jobs and being alienated or ostracized by the community.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8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</a:t>
            </a:r>
            <a:r>
              <a:rPr lang="en-US" baseline="0" dirty="0" smtClean="0"/>
              <a:t>n the other hand, s</a:t>
            </a:r>
            <a:r>
              <a:rPr lang="en-US" dirty="0" smtClean="0"/>
              <a:t>ome offenders have</a:t>
            </a:r>
            <a:r>
              <a:rPr lang="en-US" baseline="0" dirty="0" smtClean="0"/>
              <a:t> a difficult time adjusting to the lack of structure they became accustomed to while in prison.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They may also have mental and emotional struggles, such as feeling stigmatized, substance abuse, trauma, psychosis, or co-</a:t>
            </a:r>
            <a:r>
              <a:rPr lang="en-US" baseline="0" dirty="0" err="1" smtClean="0"/>
              <a:t>occuring</a:t>
            </a:r>
            <a:r>
              <a:rPr lang="en-US" baseline="0" dirty="0" smtClean="0"/>
              <a:t> illnesses</a:t>
            </a: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such as these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 the ability of past offenders to assimilate back into everyday life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consequently increases the chances of reoffending.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Nationwide, spending on corrections has increased from $11 billion to $50 billion annually in the US</a:t>
            </a:r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171450" lvl="0" indent="-171450">
              <a:buFont typeface="Arial"/>
              <a:buChar char="•"/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costing $24,000 per inmate per year, I</a:t>
            </a:r>
          </a:p>
          <a:p>
            <a:pPr marL="0" lvl="0" indent="0">
              <a:buFont typeface="Arial"/>
              <a:buNone/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 marL="0" lvl="0" indent="0">
              <a:buFont typeface="Arial"/>
              <a:buNone/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In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 addition to billions of dollars in new prison construction to house inmates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</a:t>
            </a:r>
            <a:r>
              <a:rPr lang="en-US" dirty="0" smtClean="0"/>
              <a:t>Interventions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being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Cornerstone Program,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involved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therapeutic community –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focuses on separating the participants from the prison’s general population and treatment of any addictions as well as criminality.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Other interventions interventions: medication management, symptom reduction, 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psychoeducation</a:t>
            </a: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			: also, CBT and DBT – empirical support for these approaches in 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crim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population is limited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evidence that psych flex focused models are successful in decreasing numerous adverse behaviors.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</a:t>
            </a:r>
            <a:r>
              <a:rPr lang="en-US" baseline="0" dirty="0" smtClean="0"/>
              <a:t> flex ---- component of ACT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 flexibility refers to the ability to experience the self, the world, and others fully, while taking actions toward chosen values regardless of the nature of the experience. 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inflexibility involves rigidity and avoidance in the way an individual copes with challenging experiences.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Cognitive </a:t>
            </a:r>
            <a:r>
              <a:rPr lang="en-US" dirty="0" err="1" smtClean="0"/>
              <a:t>defusion</a:t>
            </a:r>
            <a:r>
              <a:rPr lang="en-US" dirty="0" smtClean="0"/>
              <a:t> – a component of psych flex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Detachment from negative thoughts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 negative thoughts like, “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not good enough” “I could never turn my life around”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When held too heavily, these thoughts can become paralyzing and get in the way of our values and goals 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People who are 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“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fused</a:t>
            </a:r>
            <a:r>
              <a:rPr lang="ja-JP" altLang="en-US" sz="1200" dirty="0" smtClean="0">
                <a:latin typeface="Calibri" charset="0"/>
                <a:cs typeface="Calibri" charset="0"/>
                <a:sym typeface="Calibri" charset="0"/>
              </a:rPr>
              <a:t>”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with the contents of their mind are likely to ignore direct experience and become oblivious to environmental influences.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Fusion almost always leads to experiential avoidance.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1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Psych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200" baseline="0" dirty="0" err="1" smtClean="0">
                <a:latin typeface="Calibri" charset="0"/>
                <a:cs typeface="Calibri" charset="0"/>
                <a:sym typeface="Calibri" charset="0"/>
              </a:rPr>
              <a:t>flexibilty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, with regards to criminal recidivism has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not been tested to date,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but ACT for many prominent problems within forensic population has been tested: psychosis, substance abuse, antisocial behaviors, stigma, and co-occurring disorders</a:t>
            </a:r>
          </a:p>
          <a:p>
            <a:pPr>
              <a:lnSpc>
                <a:spcPct val="100000"/>
              </a:lnSpc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Comorbidity: Most psychotherapeutic interventions cater to one psychological disorder. This approach is not feasible in such a 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heterogenous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population.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Psych flex is unifying model. Although psychosis and depression may look like two completely disparate issues, from a psychological flexibility, experiential avoidance is the source of the struggle.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Shown to be </a:t>
            </a:r>
            <a:r>
              <a:rPr lang="en-US" sz="1200" dirty="0" err="1" smtClean="0">
                <a:latin typeface="Calibri" charset="0"/>
                <a:cs typeface="Calibri" charset="0"/>
                <a:sym typeface="Calibri" charset="0"/>
              </a:rPr>
              <a:t>effeective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with brief intervention and shown to work in group settings.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6CFF-27CC-D348-A27D-2FD53C66CF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July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July 23,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Straying from the Straight and Narrow: </a:t>
            </a:r>
            <a:r>
              <a:rPr lang="en-US" sz="2400" cap="none" dirty="0" smtClean="0"/>
              <a:t>Psychological Inflexibility and Recidivism Among Criminal Offenders</a:t>
            </a:r>
            <a:endParaRPr lang="en-US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Trinity Isaac</a:t>
            </a:r>
          </a:p>
          <a:p>
            <a:r>
              <a:rPr lang="en-US" dirty="0" smtClean="0"/>
              <a:t>Russell Anderson</a:t>
            </a:r>
          </a:p>
          <a:p>
            <a:r>
              <a:rPr lang="en-US" dirty="0" smtClean="0"/>
              <a:t>Madison Gamble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Jeanis</a:t>
            </a:r>
            <a:endParaRPr lang="en-US" dirty="0" smtClean="0"/>
          </a:p>
          <a:p>
            <a:r>
              <a:rPr lang="en-US" dirty="0" smtClean="0"/>
              <a:t>Emily K. Sandoz, Ph.D.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4138" y="6022818"/>
            <a:ext cx="580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Louisiana Contextual Science Research Group</a:t>
            </a:r>
            <a:endParaRPr lang="en-US" sz="200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610" y="3505200"/>
            <a:ext cx="4278140" cy="18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6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gnitive-fusi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13" r="-51813"/>
          <a:stretch>
            <a:fillRect/>
          </a:stretch>
        </p:blipFill>
        <p:spPr>
          <a:xfrm>
            <a:off x="0" y="1600200"/>
            <a:ext cx="4297757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461" y="2012462"/>
            <a:ext cx="3575538" cy="41421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98987" y="3731846"/>
            <a:ext cx="1231627" cy="484632"/>
          </a:xfrm>
          <a:prstGeom prst="rightArrow">
            <a:avLst>
              <a:gd name="adj1" fmla="val 2743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686" y="3087077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422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Measures</a:t>
            </a:r>
            <a:endParaRPr lang="en-US" dirty="0"/>
          </a:p>
        </p:txBody>
      </p:sp>
      <p:pic>
        <p:nvPicPr>
          <p:cNvPr id="4" name="Picture 3" descr="test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8" y="1524000"/>
            <a:ext cx="7120189" cy="48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6-05 at 12.51.5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5" r="-10645"/>
          <a:stretch>
            <a:fillRect/>
          </a:stretch>
        </p:blipFill>
        <p:spPr>
          <a:xfrm>
            <a:off x="-214923" y="533400"/>
            <a:ext cx="9358923" cy="5943600"/>
          </a:xfrm>
        </p:spPr>
      </p:pic>
    </p:spTree>
    <p:extLst>
      <p:ext uri="{BB962C8B-B14F-4D97-AF65-F5344CB8AC3E}">
        <p14:creationId xmlns:p14="http://schemas.microsoft.com/office/powerpoint/2010/main" val="26844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Men showed </a:t>
            </a:r>
            <a:r>
              <a:rPr lang="en-US" b="1" dirty="0"/>
              <a:t>higher risk of </a:t>
            </a:r>
            <a:r>
              <a:rPr lang="en-US" b="1" dirty="0" smtClean="0"/>
              <a:t>recidivism than females.</a:t>
            </a:r>
            <a:endParaRPr lang="en-US" b="1" dirty="0"/>
          </a:p>
          <a:p>
            <a:pPr marL="628650" lvl="1" indent="-171450" algn="just">
              <a:buFont typeface="Arial"/>
              <a:buChar char="•"/>
            </a:pPr>
            <a:r>
              <a:rPr lang="en-US" dirty="0"/>
              <a:t>Conduct </a:t>
            </a:r>
            <a:r>
              <a:rPr lang="en-US" dirty="0" smtClean="0"/>
              <a:t>problems </a:t>
            </a:r>
            <a:r>
              <a:rPr lang="en-US" dirty="0"/>
              <a:t>(p= .0054)</a:t>
            </a:r>
          </a:p>
          <a:p>
            <a:pPr marL="628650" lvl="1" indent="-171450" algn="just">
              <a:buFont typeface="Arial"/>
              <a:buChar char="•"/>
            </a:pPr>
            <a:r>
              <a:rPr lang="en-US" dirty="0"/>
              <a:t>Criminal tendencies (p= .0071)</a:t>
            </a:r>
          </a:p>
          <a:p>
            <a:pPr marL="628650" lvl="1" indent="-171450" algn="just">
              <a:buFont typeface="Arial"/>
              <a:buChar char="•"/>
            </a:pPr>
            <a:r>
              <a:rPr lang="en-US" dirty="0"/>
              <a:t>Criminal history (p= . 0329)</a:t>
            </a:r>
          </a:p>
          <a:p>
            <a:pPr marL="628650" lvl="1" indent="-171450" algn="just">
              <a:buFont typeface="Arial"/>
              <a:buChar char="•"/>
            </a:pPr>
            <a:r>
              <a:rPr lang="en-US" dirty="0"/>
              <a:t>Antisocial associates (p= . 0405)</a:t>
            </a:r>
          </a:p>
          <a:p>
            <a:endParaRPr lang="en-US" dirty="0"/>
          </a:p>
        </p:txBody>
      </p:sp>
      <p:pic>
        <p:nvPicPr>
          <p:cNvPr id="4" name="Picture 3" descr="male-and-female-symbol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4" y="722923"/>
            <a:ext cx="4587567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Younger </a:t>
            </a:r>
            <a:r>
              <a:rPr lang="en-US" b="1" dirty="0"/>
              <a:t>offenders showed higher risk of </a:t>
            </a:r>
            <a:r>
              <a:rPr lang="en-US" b="1" dirty="0" smtClean="0"/>
              <a:t>recidivism.</a:t>
            </a:r>
            <a:endParaRPr lang="en-US" b="1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Anger (p= .0206)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Self Appraisal Questionnaire </a:t>
            </a:r>
            <a:r>
              <a:rPr lang="en-US" dirty="0"/>
              <a:t>(p= .0001)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Conduct problems (p&lt;.0001)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Criminal history (p=.0043)</a:t>
            </a:r>
          </a:p>
          <a:p>
            <a:endParaRPr lang="en-US" dirty="0"/>
          </a:p>
        </p:txBody>
      </p:sp>
      <p:pic>
        <p:nvPicPr>
          <p:cNvPr id="4" name="Picture 3" descr="jail-for-kids-as-young-as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66" y="665877"/>
            <a:ext cx="2971676" cy="35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 Shot 2014-06-05 at 1.00.0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82" b="-9082"/>
          <a:stretch>
            <a:fillRect/>
          </a:stretch>
        </p:blipFill>
        <p:spPr>
          <a:xfrm>
            <a:off x="457200" y="533400"/>
            <a:ext cx="8229600" cy="4953000"/>
          </a:xfrm>
        </p:spPr>
      </p:pic>
      <p:sp>
        <p:nvSpPr>
          <p:cNvPr id="4" name="TextBox 3"/>
          <p:cNvSpPr txBox="1"/>
          <p:nvPr/>
        </p:nvSpPr>
        <p:spPr>
          <a:xfrm>
            <a:off x="1587304" y="5214234"/>
            <a:ext cx="63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Cognitive fusion was the only trending predictor of actual recidivism. (p = .06)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60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Implications</a:t>
            </a:r>
            <a:endParaRPr lang="en-US" dirty="0"/>
          </a:p>
        </p:txBody>
      </p:sp>
      <p:pic>
        <p:nvPicPr>
          <p:cNvPr id="4" name="Content Placeholder 3" descr="puzzle-pieces-2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8" r="-18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4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dowfleur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127" y="412716"/>
            <a:ext cx="495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Thank You!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59" y="1772898"/>
            <a:ext cx="7236131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Trinity Isaac</a:t>
            </a:r>
          </a:p>
          <a:p>
            <a:r>
              <a:rPr lang="en-US" sz="2800" dirty="0" smtClean="0"/>
              <a:t>tsisaac1@gmail.com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66553E"/>
                </a:solidFill>
              </a:rPr>
              <a:t>Emily K. Sandoz, Ph.D</a:t>
            </a:r>
            <a:r>
              <a:rPr lang="en-US" sz="2800" b="1" dirty="0">
                <a:solidFill>
                  <a:srgbClr val="66553E"/>
                </a:solidFill>
              </a:rPr>
              <a:t>.</a:t>
            </a:r>
            <a:endParaRPr lang="en-US" sz="2800" b="1" dirty="0" smtClean="0">
              <a:solidFill>
                <a:srgbClr val="66553E"/>
              </a:solidFill>
            </a:endParaRPr>
          </a:p>
          <a:p>
            <a:r>
              <a:rPr lang="en-US" sz="2800" dirty="0" smtClean="0"/>
              <a:t>emilykennison@gmail.com</a:t>
            </a:r>
          </a:p>
          <a:p>
            <a:endParaRPr lang="en-US" sz="2800" dirty="0"/>
          </a:p>
          <a:p>
            <a:endParaRPr lang="en-US" sz="2800" dirty="0" smtClean="0"/>
          </a:p>
          <a:p>
            <a:pPr algn="ctr"/>
            <a:r>
              <a:rPr lang="en-US" sz="2800" dirty="0" err="1"/>
              <a:t>l</a:t>
            </a:r>
            <a:r>
              <a:rPr lang="en-US" sz="2800" dirty="0" err="1" smtClean="0"/>
              <a:t>ouisianacontextualscience.com</a:t>
            </a:r>
            <a:endParaRPr lang="en-US" sz="28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3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Screen Shot 2014-06-04 at 1.10.1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b="7589"/>
          <a:stretch/>
        </p:blipFill>
        <p:spPr>
          <a:xfrm>
            <a:off x="457200" y="758989"/>
            <a:ext cx="8229600" cy="5718012"/>
          </a:xfrm>
        </p:spPr>
      </p:pic>
    </p:spTree>
    <p:extLst>
      <p:ext uri="{BB962C8B-B14F-4D97-AF65-F5344CB8AC3E}">
        <p14:creationId xmlns:p14="http://schemas.microsoft.com/office/powerpoint/2010/main" val="41354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liena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2" r="-17102"/>
          <a:stretch>
            <a:fillRect/>
          </a:stretch>
        </p:blipFill>
        <p:spPr>
          <a:xfrm>
            <a:off x="457200" y="839177"/>
            <a:ext cx="8229600" cy="5637823"/>
          </a:xfrm>
        </p:spPr>
      </p:pic>
    </p:spTree>
    <p:extLst>
      <p:ext uri="{BB962C8B-B14F-4D97-AF65-F5344CB8AC3E}">
        <p14:creationId xmlns:p14="http://schemas.microsoft.com/office/powerpoint/2010/main" val="4083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73541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prisoncel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2913"/>
          <a:stretch>
            <a:fillRect/>
          </a:stretch>
        </p:blipFill>
        <p:spPr>
          <a:xfrm>
            <a:off x="457200" y="820946"/>
            <a:ext cx="8229600" cy="5656054"/>
          </a:xfrm>
        </p:spPr>
      </p:pic>
    </p:spTree>
    <p:extLst>
      <p:ext uri="{BB962C8B-B14F-4D97-AF65-F5344CB8AC3E}">
        <p14:creationId xmlns:p14="http://schemas.microsoft.com/office/powerpoint/2010/main" val="1602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Value for Mone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75" r="-55275"/>
          <a:stretch>
            <a:fillRect/>
          </a:stretch>
        </p:blipFill>
        <p:spPr>
          <a:xfrm>
            <a:off x="457200" y="1020620"/>
            <a:ext cx="8229600" cy="5456380"/>
          </a:xfrm>
        </p:spPr>
      </p:pic>
    </p:spTree>
    <p:extLst>
      <p:ext uri="{BB962C8B-B14F-4D97-AF65-F5344CB8AC3E}">
        <p14:creationId xmlns:p14="http://schemas.microsoft.com/office/powerpoint/2010/main" val="16948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Shot 2014-06-04 at 1.24.2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10186"/>
          <a:stretch/>
        </p:blipFill>
        <p:spPr>
          <a:xfrm>
            <a:off x="457200" y="904457"/>
            <a:ext cx="8229600" cy="5572543"/>
          </a:xfrm>
        </p:spPr>
      </p:pic>
    </p:spTree>
    <p:extLst>
      <p:ext uri="{BB962C8B-B14F-4D97-AF65-F5344CB8AC3E}">
        <p14:creationId xmlns:p14="http://schemas.microsoft.com/office/powerpoint/2010/main" val="2317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4957" b="14957"/>
          <a:stretch>
            <a:fillRect/>
          </a:stretch>
        </p:blipFill>
        <p:spPr>
          <a:xfrm>
            <a:off x="457200" y="952579"/>
            <a:ext cx="8229600" cy="55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hexaflex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15452"/>
          <a:stretch>
            <a:fillRect/>
          </a:stretch>
        </p:blipFill>
        <p:spPr>
          <a:xfrm>
            <a:off x="457200" y="1088661"/>
            <a:ext cx="8229600" cy="5388339"/>
          </a:xfrm>
        </p:spPr>
      </p:pic>
    </p:spTree>
    <p:extLst>
      <p:ext uri="{BB962C8B-B14F-4D97-AF65-F5344CB8AC3E}">
        <p14:creationId xmlns:p14="http://schemas.microsoft.com/office/powerpoint/2010/main" val="27329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5648" b="15648"/>
          <a:stretch>
            <a:fillRect/>
          </a:stretch>
        </p:blipFill>
        <p:spPr>
          <a:xfrm>
            <a:off x="457200" y="771525"/>
            <a:ext cx="82296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11995</TotalTime>
  <Words>1356</Words>
  <Application>Microsoft Office PowerPoint</Application>
  <PresentationFormat>On-screen Show (4:3)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Straying from the Straight and Narrow: Psychological Inflexibility and Recidivism Among Criminal Offenders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</vt:lpstr>
      <vt:lpstr>PowerPoint Presentation</vt:lpstr>
      <vt:lpstr>PowerPoint Presentation</vt:lpstr>
      <vt:lpstr>PowerPoint Presentation</vt:lpstr>
      <vt:lpstr>PowerPoint Presentation</vt:lpstr>
      <vt:lpstr>Limitations and Future Implications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Straying from the Straight and Narrow: Psychological Inflexibility and Recidivism Among Criminal Offenders</dc:title>
  <dc:creator>Trinity Isaac</dc:creator>
  <cp:lastModifiedBy>Emily</cp:lastModifiedBy>
  <cp:revision>75</cp:revision>
  <dcterms:created xsi:type="dcterms:W3CDTF">2014-04-13T17:22:11Z</dcterms:created>
  <dcterms:modified xsi:type="dcterms:W3CDTF">2014-07-23T17:19:09Z</dcterms:modified>
</cp:coreProperties>
</file>